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1"/>
    <p:restoredTop sz="95890"/>
  </p:normalViewPr>
  <p:slideViewPr>
    <p:cSldViewPr snapToGrid="0" snapToObjects="1">
      <p:cViewPr varScale="1">
        <p:scale>
          <a:sx n="116" d="100"/>
          <a:sy n="116" d="100"/>
        </p:scale>
        <p:origin x="35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D26B2E4-B353-274D-8501-407D263494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22172779-0221-F34D-90AE-A5CBF92F0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8C84F254-085C-6940-BA59-717F3D0D85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5EF3-E517-B446-930E-9FE63ACCE557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6653016F-1399-904B-A712-36E330FDE5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E92E071E-7E54-B140-B8CC-F7A7C5CDE3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71A-E4D5-944D-809D-D5613CD2B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6754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F1494A2-4B36-4E4D-AE88-CD05CA6F1E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87ABD93E-E0F0-D84A-91F0-D74C2C3776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083C68E3-31B5-924C-A37C-3B81009AB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5EF3-E517-B446-930E-9FE63ACCE557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7644A845-BCE2-AA43-8258-8F6B927E85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3C7FFB04-D255-914C-A94B-8BCB400B7B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71A-E4D5-944D-809D-D5613CD2B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296633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="" xmlns:a16="http://schemas.microsoft.com/office/drawing/2014/main" id="{E665E3D6-A31D-EA4F-97E8-0A848E87FA9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="" xmlns:a16="http://schemas.microsoft.com/office/drawing/2014/main" id="{F420C869-E394-324C-9D69-6DD8F752B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C65BF272-5390-C241-8098-97751DCE94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5EF3-E517-B446-930E-9FE63ACCE557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7DC0025-6D3F-4D42-A2FF-6A4A6A4540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5D7A684C-1C6E-9643-83CB-496876A48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71A-E4D5-944D-809D-D5613CD2B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41396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6226934-DBE6-2046-865D-ADDEC07474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14791BE2-7F68-DE4E-80FF-5659311CB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5D223435-D879-CF4D-A632-AA87B94433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5EF3-E517-B446-930E-9FE63ACCE557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23EAF5BC-0BE0-E44A-8C2D-DC00FDD9A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B447208B-3D2B-3C4A-8871-2F80EA2D4E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71A-E4D5-944D-809D-D5613CD2B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7361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8F0D977B-5925-8A46-A33E-9CC0C5296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271FEA3D-54A9-2E45-B866-5C10607C1E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B6E46823-0DF1-9A49-BA6F-DC4A86CE19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5EF3-E517-B446-930E-9FE63ACCE557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EC64CFC6-70AC-1041-B3DC-B0A51372C1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4879A966-4441-D34C-8017-505A37C7DA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71A-E4D5-944D-809D-D5613CD2B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71414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C9CDA900-EAF9-E347-9919-7934CF998B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84301C25-9F08-284C-9481-1EB0025986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0DC00C29-B060-C04E-AFD3-73191AC4AC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66CE878C-7F3D-4F4D-9418-483D994DAB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5EF3-E517-B446-930E-9FE63ACCE557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6759B353-2282-DC4C-9AEA-80589EFFB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EFAE4D60-B419-1C47-8425-45F0A208D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71A-E4D5-944D-809D-D5613CD2B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85053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9B7EB1CB-65D8-B94E-A0EC-4E717D3AD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83924DB3-6B7F-584A-AB58-0804B2713D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="" xmlns:a16="http://schemas.microsoft.com/office/drawing/2014/main" id="{E5256C69-47BE-2B4B-9C31-60867012B2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="" xmlns:a16="http://schemas.microsoft.com/office/drawing/2014/main" id="{A16AD503-08C0-8D4A-832D-86ED210B0CE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142D8A31-1023-A942-88B4-645612D4251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="" xmlns:a16="http://schemas.microsoft.com/office/drawing/2014/main" id="{4529E339-53EB-2C4D-894D-34B5F8F7A9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5EF3-E517-B446-930E-9FE63ACCE557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="" xmlns:a16="http://schemas.microsoft.com/office/drawing/2014/main" id="{2C43F873-B75D-7948-A3A6-58C40C800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="" xmlns:a16="http://schemas.microsoft.com/office/drawing/2014/main" id="{3586D487-CBE8-3647-96FE-C232C8132C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71A-E4D5-944D-809D-D5613CD2B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5278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5029A810-F42C-7D4D-9F4E-61D592138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="" xmlns:a16="http://schemas.microsoft.com/office/drawing/2014/main" id="{2A3B0E64-D695-7348-B134-FA04C5FB72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5EF3-E517-B446-930E-9FE63ACCE557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="" xmlns:a16="http://schemas.microsoft.com/office/drawing/2014/main" id="{795EE66C-667A-2545-AEFB-21A4646EA2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="" xmlns:a16="http://schemas.microsoft.com/office/drawing/2014/main" id="{964EC49E-F432-8949-BB28-0EE0FD51B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71A-E4D5-944D-809D-D5613CD2B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192825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="" xmlns:a16="http://schemas.microsoft.com/office/drawing/2014/main" id="{33C2095E-9E9D-AF47-9065-57160A8F7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5EF3-E517-B446-930E-9FE63ACCE557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="" xmlns:a16="http://schemas.microsoft.com/office/drawing/2014/main" id="{ABA8FDF2-934A-A746-9201-CE2B5186C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="" xmlns:a16="http://schemas.microsoft.com/office/drawing/2014/main" id="{26068C46-6C90-4A47-B2BB-9F634876F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71A-E4D5-944D-809D-D5613CD2B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234915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67622AD-67AD-4B4D-B443-9EA3F7AAE7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="" xmlns:a16="http://schemas.microsoft.com/office/drawing/2014/main" id="{FB6F2606-2263-CF4E-B952-80D2E0C605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20C7458F-137D-CF47-BE98-84FA87D958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8CECA276-8C4D-054A-BCEE-F52BC35378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5EF3-E517-B446-930E-9FE63ACCE557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DA2E6332-92DC-F444-B1CA-C4A678FB4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D8718E19-C2F9-2D43-82EF-F3D18395A2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71A-E4D5-944D-809D-D5613CD2B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696352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E812A013-6D55-764E-948C-6D6B42B712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="" xmlns:a16="http://schemas.microsoft.com/office/drawing/2014/main" id="{722AE67A-B46C-174A-B262-86636E65AC2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="" xmlns:a16="http://schemas.microsoft.com/office/drawing/2014/main" id="{7E4E4839-8E87-004A-939A-5E4B106BBD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="" xmlns:a16="http://schemas.microsoft.com/office/drawing/2014/main" id="{26082A23-2450-B641-8B43-E748A2050E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45EF3-E517-B446-930E-9FE63ACCE557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="" xmlns:a16="http://schemas.microsoft.com/office/drawing/2014/main" id="{2B72FC74-AF24-FF4C-B769-8FB3804D09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="" xmlns:a16="http://schemas.microsoft.com/office/drawing/2014/main" id="{16249328-D464-F34C-8430-79786A7719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D5A71A-E4D5-944D-809D-D5613CD2B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728449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="" xmlns:a16="http://schemas.microsoft.com/office/drawing/2014/main" id="{17FED7E7-3668-FF46-B71A-4559712E08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="" xmlns:a16="http://schemas.microsoft.com/office/drawing/2014/main" id="{994AD6B4-A7C8-A043-BF58-DE02289EBA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="" xmlns:a16="http://schemas.microsoft.com/office/drawing/2014/main" id="{978588BD-6D46-5A4A-8308-5758FEF8EB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45EF3-E517-B446-930E-9FE63ACCE557}" type="datetimeFigureOut">
              <a:rPr lang="it-IT" smtClean="0"/>
              <a:t>25/11/2020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="" xmlns:a16="http://schemas.microsoft.com/office/drawing/2014/main" id="{1A8E29A2-E3C2-C842-A1AB-C69915ADC2A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="" xmlns:a16="http://schemas.microsoft.com/office/drawing/2014/main" id="{A64EA46C-4E43-7844-A813-FD66F014B05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D5A71A-E4D5-944D-809D-D5613CD2B303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877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3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wma"/><Relationship Id="rId1" Type="http://schemas.microsoft.com/office/2007/relationships/media" Target="../media/media4.wma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wma"/><Relationship Id="rId1" Type="http://schemas.microsoft.com/office/2007/relationships/media" Target="../media/media5.wma"/><Relationship Id="rId5" Type="http://schemas.openxmlformats.org/officeDocument/2006/relationships/image" Target="../media/image3.pn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="" xmlns:a16="http://schemas.microsoft.com/office/drawing/2014/main" id="{0421CAAF-C43E-9148-9F6E-2880F64B39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06400"/>
            <a:ext cx="9144000" cy="23876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DIAGNOSIS OF PEYRONIE’S DISEASE AND SHEAR WAVE ELASTOSONOGRAPHY OF THE PENIS: NEW NON-INVASIVE METHOD.</a:t>
            </a:r>
            <a:r>
              <a:rPr lang="it-IT" sz="3600" b="1" dirty="0">
                <a:solidFill>
                  <a:srgbClr val="FF0000"/>
                </a:solidFill>
              </a:rPr>
              <a:t/>
            </a:r>
            <a:br>
              <a:rPr lang="it-IT" sz="3600" b="1" dirty="0">
                <a:solidFill>
                  <a:srgbClr val="FF0000"/>
                </a:solidFill>
              </a:rPr>
            </a:br>
            <a:endParaRPr lang="it-IT" sz="3600" b="1" dirty="0"/>
          </a:p>
        </p:txBody>
      </p:sp>
      <p:sp>
        <p:nvSpPr>
          <p:cNvPr id="3" name="Sottotitolo 2">
            <a:extLst>
              <a:ext uri="{FF2B5EF4-FFF2-40B4-BE49-F238E27FC236}">
                <a16:creationId xmlns="" xmlns:a16="http://schemas.microsoft.com/office/drawing/2014/main" id="{09523348-3272-D14F-B5EF-A2A0260F8A1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48215" y="4701290"/>
            <a:ext cx="10277222" cy="562942"/>
          </a:xfrm>
        </p:spPr>
        <p:txBody>
          <a:bodyPr/>
          <a:lstStyle/>
          <a:p>
            <a:r>
              <a:rPr lang="it-IT" sz="1800" u="sng" dirty="0"/>
              <a:t>Francesco Trama,</a:t>
            </a:r>
            <a:r>
              <a:rPr lang="it-IT" sz="1800" dirty="0"/>
              <a:t> Ester </a:t>
            </a:r>
            <a:r>
              <a:rPr lang="it-IT" sz="1800" dirty="0" err="1"/>
              <a:t>Illiano</a:t>
            </a:r>
            <a:r>
              <a:rPr lang="it-IT" sz="1800" dirty="0"/>
              <a:t>, Antonio Ruffo, Fabrizio Iacono</a:t>
            </a:r>
            <a:r>
              <a:rPr lang="it-IT" sz="1800" baseline="30000" dirty="0"/>
              <a:t> </a:t>
            </a:r>
            <a:r>
              <a:rPr lang="it-IT" sz="1800" dirty="0"/>
              <a:t>,  Elisabetta Costantini.</a:t>
            </a:r>
          </a:p>
          <a:p>
            <a:endParaRPr lang="it-IT" sz="1800" dirty="0"/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="" xmlns:a16="http://schemas.microsoft.com/office/drawing/2014/main" id="{5FA39FD7-3488-5542-85D5-0C5D05A6721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831" y="2644218"/>
            <a:ext cx="1575615" cy="1569564"/>
          </a:xfrm>
          <a:prstGeom prst="rect">
            <a:avLst/>
          </a:prstGeom>
        </p:spPr>
      </p:pic>
      <p:pic>
        <p:nvPicPr>
          <p:cNvPr id="5" name="Immagine 4" descr="Immagine che contiene segnale, persone, pensile, palo&#10;&#10;Descrizione generata automaticamente">
            <a:extLst>
              <a:ext uri="{FF2B5EF4-FFF2-40B4-BE49-F238E27FC236}">
                <a16:creationId xmlns="" xmlns:a16="http://schemas.microsoft.com/office/drawing/2014/main" id="{DC0F66EF-39E0-D04E-8865-FD82BBF8320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4605" y="2644218"/>
            <a:ext cx="1569564" cy="1569564"/>
          </a:xfrm>
          <a:prstGeom prst="rect">
            <a:avLst/>
          </a:prstGeom>
        </p:spPr>
      </p:pic>
      <p:sp>
        <p:nvSpPr>
          <p:cNvPr id="7" name="CasellaDiTesto 6">
            <a:extLst>
              <a:ext uri="{FF2B5EF4-FFF2-40B4-BE49-F238E27FC236}">
                <a16:creationId xmlns="" xmlns:a16="http://schemas.microsoft.com/office/drawing/2014/main" id="{B593F25C-93C9-C546-B746-1C8CC8CABC1D}"/>
              </a:ext>
            </a:extLst>
          </p:cNvPr>
          <p:cNvSpPr txBox="1"/>
          <p:nvPr/>
        </p:nvSpPr>
        <p:spPr>
          <a:xfrm>
            <a:off x="5294163" y="3413124"/>
            <a:ext cx="11670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/>
              <a:t>relatore</a:t>
            </a:r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2DD08DD1-D278-E74E-B1DC-B748889E8CA5}"/>
              </a:ext>
            </a:extLst>
          </p:cNvPr>
          <p:cNvSpPr txBox="1"/>
          <p:nvPr/>
        </p:nvSpPr>
        <p:spPr>
          <a:xfrm>
            <a:off x="4626410" y="3844450"/>
            <a:ext cx="3669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i="1" dirty="0"/>
              <a:t>Dott. Francesco Trama</a:t>
            </a:r>
            <a:endParaRPr lang="it-IT" b="1" dirty="0"/>
          </a:p>
        </p:txBody>
      </p:sp>
      <p:sp>
        <p:nvSpPr>
          <p:cNvPr id="9" name="CasellaDiTesto 8">
            <a:extLst>
              <a:ext uri="{FF2B5EF4-FFF2-40B4-BE49-F238E27FC236}">
                <a16:creationId xmlns="" xmlns:a16="http://schemas.microsoft.com/office/drawing/2014/main" id="{DC8492DD-9A99-AB45-974F-9EB73BB540A0}"/>
              </a:ext>
            </a:extLst>
          </p:cNvPr>
          <p:cNvSpPr txBox="1"/>
          <p:nvPr/>
        </p:nvSpPr>
        <p:spPr>
          <a:xfrm>
            <a:off x="3628363" y="5235252"/>
            <a:ext cx="5665726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200" dirty="0"/>
              <a:t>Clinica urologica ad indirizzo </a:t>
            </a:r>
            <a:r>
              <a:rPr lang="it-IT" sz="1200" dirty="0" err="1"/>
              <a:t>uroginecologico</a:t>
            </a:r>
            <a:r>
              <a:rPr lang="it-IT" sz="1200" dirty="0"/>
              <a:t> e andrologico </a:t>
            </a:r>
          </a:p>
          <a:p>
            <a:r>
              <a:rPr lang="it-IT" sz="1200" dirty="0"/>
              <a:t>AOSP Santa Maria di Terni – Università di Perugia.</a:t>
            </a:r>
          </a:p>
          <a:p>
            <a:endParaRPr lang="it-IT" sz="1200" i="1" dirty="0"/>
          </a:p>
          <a:p>
            <a:r>
              <a:rPr lang="it-IT" sz="1200" dirty="0"/>
              <a:t>Dipartimento di Neuroscienze e Scienze Riproduttive ed Odontostomatologiche.</a:t>
            </a:r>
          </a:p>
          <a:p>
            <a:r>
              <a:rPr lang="it-IT" sz="1200" dirty="0"/>
              <a:t>Azienda Ospedaliera Universitaria Policlinico “Federico II” di Napoli.</a:t>
            </a:r>
          </a:p>
          <a:p>
            <a:endParaRPr lang="it-IT" dirty="0"/>
          </a:p>
        </p:txBody>
      </p:sp>
      <p:pic>
        <p:nvPicPr>
          <p:cNvPr id="16" name="Audi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6690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253"/>
    </mc:Choice>
    <mc:Fallback xmlns="">
      <p:transition spd="slow" advTm="132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">
            <a:extLst>
              <a:ext uri="{FF2B5EF4-FFF2-40B4-BE49-F238E27FC236}">
                <a16:creationId xmlns="" xmlns:a16="http://schemas.microsoft.com/office/drawing/2014/main" id="{768C91CA-BA82-0946-A521-3740343A73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63938"/>
            <a:ext cx="6621966" cy="140075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it-IT" sz="2800" b="1" dirty="0"/>
              <a:t>OBJECTIVE OF THE STUDY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6ED77DDF-AE17-9C40-ACFA-D73DD2F77EC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1000" y="1564694"/>
            <a:ext cx="11651166" cy="12557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it is to identify a possible relationship between penile rigidity and pain in erection and subsequent appearance of typical plaques de La </a:t>
            </a:r>
            <a:r>
              <a:rPr lang="en-US" dirty="0" err="1"/>
              <a:t>Peyronie's</a:t>
            </a:r>
            <a:r>
              <a:rPr lang="en-US" dirty="0"/>
              <a:t> disease.</a:t>
            </a:r>
            <a:endParaRPr lang="it-IT" dirty="0"/>
          </a:p>
        </p:txBody>
      </p:sp>
      <p:sp>
        <p:nvSpPr>
          <p:cNvPr id="6" name="Segnaposto contenuto 4">
            <a:extLst>
              <a:ext uri="{FF2B5EF4-FFF2-40B4-BE49-F238E27FC236}">
                <a16:creationId xmlns="" xmlns:a16="http://schemas.microsoft.com/office/drawing/2014/main" id="{B60AC16E-D632-F243-B463-1D9E7A10A3B3}"/>
              </a:ext>
            </a:extLst>
          </p:cNvPr>
          <p:cNvSpPr txBox="1">
            <a:spLocks/>
          </p:cNvSpPr>
          <p:nvPr/>
        </p:nvSpPr>
        <p:spPr>
          <a:xfrm>
            <a:off x="381000" y="4540489"/>
            <a:ext cx="11651166" cy="2159566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it-IT" dirty="0" err="1"/>
              <a:t>We</a:t>
            </a:r>
            <a:r>
              <a:rPr lang="it-IT" dirty="0"/>
              <a:t> </a:t>
            </a:r>
            <a:r>
              <a:rPr lang="it-IT" dirty="0" err="1"/>
              <a:t>have</a:t>
            </a:r>
            <a:r>
              <a:rPr lang="it-IT" dirty="0"/>
              <a:t> </a:t>
            </a:r>
            <a:r>
              <a:rPr lang="it-IT" dirty="0" err="1"/>
              <a:t>used</a:t>
            </a:r>
            <a:r>
              <a:rPr lang="it-IT" dirty="0"/>
              <a:t> a </a:t>
            </a:r>
            <a:r>
              <a:rPr lang="it-IT" b="1" dirty="0" err="1"/>
              <a:t>Shear</a:t>
            </a:r>
            <a:r>
              <a:rPr lang="it-IT" b="1" dirty="0"/>
              <a:t> </a:t>
            </a:r>
            <a:r>
              <a:rPr lang="it-IT" b="1" dirty="0" err="1"/>
              <a:t>Wave</a:t>
            </a:r>
            <a:r>
              <a:rPr lang="it-IT" b="1" dirty="0"/>
              <a:t> </a:t>
            </a:r>
            <a:r>
              <a:rPr lang="it-IT" b="1" dirty="0" err="1"/>
              <a:t>Elastosonography</a:t>
            </a:r>
            <a:r>
              <a:rPr lang="it-IT" b="1" dirty="0"/>
              <a:t> </a:t>
            </a:r>
            <a:r>
              <a:rPr lang="it-IT" dirty="0"/>
              <a:t>of corpora cavernosa for </a:t>
            </a:r>
            <a:r>
              <a:rPr lang="en-US" dirty="0"/>
              <a:t>demonstrate the presence of penile </a:t>
            </a:r>
            <a:r>
              <a:rPr lang="en-US" dirty="0" err="1"/>
              <a:t>fibrosity</a:t>
            </a:r>
            <a:r>
              <a:rPr lang="en-US" dirty="0"/>
              <a:t> (expressed at tissue level as stiffness) typical of the early stages of La </a:t>
            </a:r>
            <a:r>
              <a:rPr lang="en-US" dirty="0" err="1"/>
              <a:t>Peyronie's</a:t>
            </a:r>
            <a:r>
              <a:rPr lang="en-US" dirty="0"/>
              <a:t> disease in patients with erectile pain. </a:t>
            </a:r>
            <a:endParaRPr lang="it-IT" dirty="0"/>
          </a:p>
          <a:p>
            <a:endParaRPr lang="it-IT" dirty="0"/>
          </a:p>
        </p:txBody>
      </p:sp>
      <p:cxnSp>
        <p:nvCxnSpPr>
          <p:cNvPr id="8" name="Connettore 2 7">
            <a:extLst>
              <a:ext uri="{FF2B5EF4-FFF2-40B4-BE49-F238E27FC236}">
                <a16:creationId xmlns="" xmlns:a16="http://schemas.microsoft.com/office/drawing/2014/main" id="{90F18FA2-5341-0741-A12F-2CFE491A6646}"/>
              </a:ext>
            </a:extLst>
          </p:cNvPr>
          <p:cNvCxnSpPr>
            <a:stCxn id="5" idx="2"/>
            <a:endCxn id="6" idx="0"/>
          </p:cNvCxnSpPr>
          <p:nvPr/>
        </p:nvCxnSpPr>
        <p:spPr>
          <a:xfrm>
            <a:off x="6206583" y="2820422"/>
            <a:ext cx="0" cy="17200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magine 8" descr="Immagine che contiene disegnando&#10;&#10;Descrizione generata automaticamente">
            <a:extLst>
              <a:ext uri="{FF2B5EF4-FFF2-40B4-BE49-F238E27FC236}">
                <a16:creationId xmlns="" xmlns:a16="http://schemas.microsoft.com/office/drawing/2014/main" id="{21A0282B-F874-CD4E-96F2-555EC25E692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7166" y="-60906"/>
            <a:ext cx="1905000" cy="1625600"/>
          </a:xfrm>
          <a:prstGeom prst="rect">
            <a:avLst/>
          </a:prstGeom>
        </p:spPr>
      </p:pic>
      <p:pic>
        <p:nvPicPr>
          <p:cNvPr id="12" name="Audio 1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04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4745"/>
    </mc:Choice>
    <mc:Fallback xmlns="">
      <p:transition spd="slow" advTm="3474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contenuto 1">
            <a:extLst>
              <a:ext uri="{FF2B5EF4-FFF2-40B4-BE49-F238E27FC236}">
                <a16:creationId xmlns="" xmlns:a16="http://schemas.microsoft.com/office/drawing/2014/main" id="{E091E145-D4E1-E04F-A379-73F08B9625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2151" y="114997"/>
            <a:ext cx="2876550" cy="13192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METHODS</a:t>
            </a:r>
          </a:p>
        </p:txBody>
      </p:sp>
      <p:sp>
        <p:nvSpPr>
          <p:cNvPr id="9" name="Segnaposto contenuto 8">
            <a:extLst>
              <a:ext uri="{FF2B5EF4-FFF2-40B4-BE49-F238E27FC236}">
                <a16:creationId xmlns="" xmlns:a16="http://schemas.microsoft.com/office/drawing/2014/main" id="{7F03EF6A-1CCA-C346-B4DA-44FE469D82D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92151" y="1142518"/>
            <a:ext cx="5491163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1800" dirty="0" err="1"/>
              <a:t>This</a:t>
            </a:r>
            <a:r>
              <a:rPr lang="it-IT" sz="1800" dirty="0"/>
              <a:t> </a:t>
            </a:r>
            <a:r>
              <a:rPr lang="it-IT" sz="1800" dirty="0" err="1"/>
              <a:t>was</a:t>
            </a:r>
            <a:r>
              <a:rPr lang="it-IT" sz="1800" dirty="0"/>
              <a:t> a </a:t>
            </a:r>
            <a:r>
              <a:rPr lang="it-IT" sz="1800" dirty="0" err="1"/>
              <a:t>prospective</a:t>
            </a:r>
            <a:r>
              <a:rPr lang="it-IT" sz="1800" dirty="0"/>
              <a:t> </a:t>
            </a:r>
            <a:r>
              <a:rPr lang="it-IT" sz="1800" dirty="0" err="1"/>
              <a:t>study</a:t>
            </a:r>
            <a:endParaRPr lang="it-IT" sz="1800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7BF85D49-993D-8A4B-99F4-8FDEE3BDA113}"/>
              </a:ext>
            </a:extLst>
          </p:cNvPr>
          <p:cNvSpPr txBox="1"/>
          <p:nvPr/>
        </p:nvSpPr>
        <p:spPr>
          <a:xfrm>
            <a:off x="310181" y="1722046"/>
            <a:ext cx="6797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dirty="0" err="1"/>
              <a:t>Exlusion</a:t>
            </a:r>
            <a:r>
              <a:rPr lang="it-IT" b="1" u="sng" dirty="0"/>
              <a:t> </a:t>
            </a:r>
            <a:r>
              <a:rPr lang="it-IT" b="1" u="sng" dirty="0" err="1"/>
              <a:t>Criteria</a:t>
            </a:r>
            <a:r>
              <a:rPr lang="it-IT" b="1" u="sng" dirty="0"/>
              <a:t>:</a:t>
            </a:r>
          </a:p>
          <a:p>
            <a:r>
              <a:rPr lang="en-US" dirty="0"/>
              <a:t>diabetes, previous pelvic surgery, patients who had taken PDE5i less than three months ago, or who had previously been treated for La </a:t>
            </a:r>
            <a:r>
              <a:rPr lang="en-US" dirty="0" err="1"/>
              <a:t>Peyronie's</a:t>
            </a:r>
            <a:r>
              <a:rPr lang="en-US" dirty="0"/>
              <a:t> disease.</a:t>
            </a:r>
            <a:endParaRPr lang="it-IT" dirty="0"/>
          </a:p>
          <a:p>
            <a:endParaRPr lang="it-IT" dirty="0"/>
          </a:p>
          <a:p>
            <a:r>
              <a:rPr lang="it-IT" b="1" u="sng" dirty="0" err="1"/>
              <a:t>Inclusion</a:t>
            </a:r>
            <a:r>
              <a:rPr lang="it-IT" b="1" u="sng" dirty="0"/>
              <a:t> </a:t>
            </a:r>
            <a:r>
              <a:rPr lang="it-IT" b="1" u="sng" dirty="0" err="1"/>
              <a:t>criteria</a:t>
            </a:r>
            <a:r>
              <a:rPr lang="it-IT" b="1" u="sng" dirty="0"/>
              <a:t>:</a:t>
            </a:r>
          </a:p>
          <a:p>
            <a:r>
              <a:rPr lang="en-US" dirty="0"/>
              <a:t>subjects with erectile pain;</a:t>
            </a:r>
          </a:p>
          <a:p>
            <a:r>
              <a:rPr lang="en-US" dirty="0"/>
              <a:t>subjects with palpable or visible plaque on B Mode ultrasound. </a:t>
            </a:r>
            <a:endParaRPr lang="it-IT" dirty="0"/>
          </a:p>
          <a:p>
            <a:endParaRPr lang="it-IT" dirty="0"/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395568A1-DC14-2A47-9C9C-AF3DF2022752}"/>
              </a:ext>
            </a:extLst>
          </p:cNvPr>
          <p:cNvSpPr txBox="1"/>
          <p:nvPr/>
        </p:nvSpPr>
        <p:spPr>
          <a:xfrm>
            <a:off x="207912" y="4584368"/>
            <a:ext cx="69001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All patients underwent </a:t>
            </a:r>
            <a:r>
              <a:rPr lang="en-US" b="1" dirty="0"/>
              <a:t>shear wave </a:t>
            </a:r>
            <a:r>
              <a:rPr lang="en-US" b="1" dirty="0" err="1"/>
              <a:t>Elastosonography</a:t>
            </a:r>
            <a:r>
              <a:rPr lang="en-US" b="1" dirty="0"/>
              <a:t> </a:t>
            </a:r>
            <a:r>
              <a:rPr lang="en-US" dirty="0"/>
              <a:t>of the corpora cavernosa and B – Mode ultrasound. they compilated  VAS questionnaire regarding pain in erection </a:t>
            </a:r>
            <a:endParaRPr lang="it-IT" dirty="0"/>
          </a:p>
        </p:txBody>
      </p:sp>
      <p:pic>
        <p:nvPicPr>
          <p:cNvPr id="12" name="Immagine 11">
            <a:extLst>
              <a:ext uri="{FF2B5EF4-FFF2-40B4-BE49-F238E27FC236}">
                <a16:creationId xmlns="" xmlns:a16="http://schemas.microsoft.com/office/drawing/2014/main" id="{CC47CF7A-3489-2C46-BF5C-498E37A447E9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62242" y="755789"/>
            <a:ext cx="3795496" cy="193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Immagine 12">
            <a:extLst>
              <a:ext uri="{FF2B5EF4-FFF2-40B4-BE49-F238E27FC236}">
                <a16:creationId xmlns="" xmlns:a16="http://schemas.microsoft.com/office/drawing/2014/main" id="{9BD0E1C4-C79E-9D42-86A9-15496DB63F38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6463" y="4214742"/>
            <a:ext cx="3711275" cy="1932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96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7302"/>
    </mc:Choice>
    <mc:Fallback xmlns="">
      <p:transition spd="slow" advTm="5730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">
            <a:extLst>
              <a:ext uri="{FF2B5EF4-FFF2-40B4-BE49-F238E27FC236}">
                <a16:creationId xmlns="" xmlns:a16="http://schemas.microsoft.com/office/drawing/2014/main" id="{92BFEC51-C521-B540-83DA-2463041383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789363" cy="62706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RESULTS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="" xmlns:a16="http://schemas.microsoft.com/office/drawing/2014/main" id="{398D925C-D27F-F347-A894-BBAE95B47C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6327" y="1137665"/>
            <a:ext cx="4335966" cy="3416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85 patients were recruited </a:t>
            </a:r>
            <a:endParaRPr lang="it-IT" sz="1800" dirty="0"/>
          </a:p>
        </p:txBody>
      </p:sp>
      <p:sp>
        <p:nvSpPr>
          <p:cNvPr id="8" name="CasellaDiTesto 7">
            <a:extLst>
              <a:ext uri="{FF2B5EF4-FFF2-40B4-BE49-F238E27FC236}">
                <a16:creationId xmlns="" xmlns:a16="http://schemas.microsoft.com/office/drawing/2014/main" id="{DF86DC64-41D4-FE43-8B88-DF1B91F49F8F}"/>
              </a:ext>
            </a:extLst>
          </p:cNvPr>
          <p:cNvSpPr txBox="1"/>
          <p:nvPr/>
        </p:nvSpPr>
        <p:spPr>
          <a:xfrm>
            <a:off x="2318575" y="1927734"/>
            <a:ext cx="931645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results obtained reveal that the baseline </a:t>
            </a:r>
            <a:r>
              <a:rPr lang="en-US" b="1" u="sng" dirty="0"/>
              <a:t>VAS score correlates positively with the rigidity of the corpora cavernosa expressed in kPa </a:t>
            </a:r>
            <a:r>
              <a:rPr lang="en-US" dirty="0"/>
              <a:t>(according to Young's module) obtained by SWE(p&lt; 0.05).</a:t>
            </a:r>
            <a:endParaRPr lang="it-IT" dirty="0"/>
          </a:p>
          <a:p>
            <a:endParaRPr lang="it-IT" dirty="0"/>
          </a:p>
        </p:txBody>
      </p:sp>
      <p:sp>
        <p:nvSpPr>
          <p:cNvPr id="10" name="CasellaDiTesto 9">
            <a:extLst>
              <a:ext uri="{FF2B5EF4-FFF2-40B4-BE49-F238E27FC236}">
                <a16:creationId xmlns="" xmlns:a16="http://schemas.microsoft.com/office/drawing/2014/main" id="{84A772D0-5FBE-A54C-A039-3D76E1F6F686}"/>
              </a:ext>
            </a:extLst>
          </p:cNvPr>
          <p:cNvSpPr txBox="1"/>
          <p:nvPr/>
        </p:nvSpPr>
        <p:spPr>
          <a:xfrm>
            <a:off x="2318575" y="2699337"/>
            <a:ext cx="86988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was</a:t>
            </a:r>
            <a:r>
              <a:rPr lang="en-US" b="1" u="sng" dirty="0"/>
              <a:t> no statistically significant correlation </a:t>
            </a:r>
            <a:r>
              <a:rPr lang="en-US" dirty="0"/>
              <a:t>(p=0.09) between the presence of </a:t>
            </a:r>
            <a:r>
              <a:rPr lang="en-US" b="1" u="sng" dirty="0" err="1"/>
              <a:t>hyperecogenic</a:t>
            </a:r>
            <a:r>
              <a:rPr lang="en-US" b="1" u="sng" dirty="0"/>
              <a:t> plaques on B-mode ultrasound and the VAS score. </a:t>
            </a:r>
            <a:endParaRPr lang="it-IT" b="1" u="sng" dirty="0"/>
          </a:p>
          <a:p>
            <a:endParaRPr lang="it-IT" dirty="0"/>
          </a:p>
        </p:txBody>
      </p:sp>
      <p:sp>
        <p:nvSpPr>
          <p:cNvPr id="11" name="CasellaDiTesto 10">
            <a:extLst>
              <a:ext uri="{FF2B5EF4-FFF2-40B4-BE49-F238E27FC236}">
                <a16:creationId xmlns="" xmlns:a16="http://schemas.microsoft.com/office/drawing/2014/main" id="{1E0BBBB9-C95D-2643-8ECA-F2136B9A91F8}"/>
              </a:ext>
            </a:extLst>
          </p:cNvPr>
          <p:cNvSpPr txBox="1"/>
          <p:nvPr/>
        </p:nvSpPr>
        <p:spPr>
          <a:xfrm>
            <a:off x="446454" y="4006937"/>
            <a:ext cx="750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At 6 months, </a:t>
            </a:r>
            <a:r>
              <a:rPr lang="en-US" b="1" u="sng" dirty="0"/>
              <a:t>there was a statistically significant increase in the rigidity of both corpora cavernosa respect to baseline </a:t>
            </a:r>
            <a:r>
              <a:rPr lang="en-US" dirty="0"/>
              <a:t>(p &lt; .05) with a significant decrease in the VAS score with respect to baseline (p&lt; 0.04).</a:t>
            </a:r>
            <a:endParaRPr lang="it-IT" dirty="0"/>
          </a:p>
          <a:p>
            <a:endParaRPr lang="it-IT" dirty="0"/>
          </a:p>
        </p:txBody>
      </p:sp>
      <p:sp>
        <p:nvSpPr>
          <p:cNvPr id="12" name="CasellaDiTesto 11">
            <a:extLst>
              <a:ext uri="{FF2B5EF4-FFF2-40B4-BE49-F238E27FC236}">
                <a16:creationId xmlns="" xmlns:a16="http://schemas.microsoft.com/office/drawing/2014/main" id="{414DF536-8FFF-F14B-921B-2FF76D7566DF}"/>
              </a:ext>
            </a:extLst>
          </p:cNvPr>
          <p:cNvSpPr txBox="1"/>
          <p:nvPr/>
        </p:nvSpPr>
        <p:spPr>
          <a:xfrm>
            <a:off x="276006" y="5292546"/>
            <a:ext cx="784859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addition, there was </a:t>
            </a:r>
            <a:r>
              <a:rPr lang="en-US" b="1" u="sng" dirty="0"/>
              <a:t>a positive correlation between patients with a score &gt;28kPa </a:t>
            </a:r>
            <a:r>
              <a:rPr lang="en-US" dirty="0"/>
              <a:t>(expressed as an average of both corpora cavernosa) and the appearance of hyperechogenic plaques on ultrasound B - mode ( p&lt; 0.03). </a:t>
            </a:r>
            <a:endParaRPr lang="it-IT" dirty="0"/>
          </a:p>
          <a:p>
            <a:endParaRPr lang="it-IT" dirty="0"/>
          </a:p>
        </p:txBody>
      </p:sp>
      <p:sp>
        <p:nvSpPr>
          <p:cNvPr id="13" name="Freccia destra 12">
            <a:extLst>
              <a:ext uri="{FF2B5EF4-FFF2-40B4-BE49-F238E27FC236}">
                <a16:creationId xmlns="" xmlns:a16="http://schemas.microsoft.com/office/drawing/2014/main" id="{1AB93D4B-842D-CE41-A85A-EEC74230FEF6}"/>
              </a:ext>
            </a:extLst>
          </p:cNvPr>
          <p:cNvSpPr/>
          <p:nvPr/>
        </p:nvSpPr>
        <p:spPr>
          <a:xfrm>
            <a:off x="626327" y="1948013"/>
            <a:ext cx="1419726" cy="548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4" name="Freccia destra 13">
            <a:extLst>
              <a:ext uri="{FF2B5EF4-FFF2-40B4-BE49-F238E27FC236}">
                <a16:creationId xmlns="" xmlns:a16="http://schemas.microsoft.com/office/drawing/2014/main" id="{DF2808F1-2991-1E45-8952-16D593850431}"/>
              </a:ext>
            </a:extLst>
          </p:cNvPr>
          <p:cNvSpPr/>
          <p:nvPr/>
        </p:nvSpPr>
        <p:spPr>
          <a:xfrm>
            <a:off x="626327" y="2796943"/>
            <a:ext cx="1419726" cy="548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5" name="Freccia destra 14">
            <a:extLst>
              <a:ext uri="{FF2B5EF4-FFF2-40B4-BE49-F238E27FC236}">
                <a16:creationId xmlns="" xmlns:a16="http://schemas.microsoft.com/office/drawing/2014/main" id="{88FD964D-A1BC-654F-98B4-5D7EA529DC3F}"/>
              </a:ext>
            </a:extLst>
          </p:cNvPr>
          <p:cNvSpPr/>
          <p:nvPr/>
        </p:nvSpPr>
        <p:spPr>
          <a:xfrm rot="10800000">
            <a:off x="8885272" y="4183248"/>
            <a:ext cx="1419726" cy="548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sp>
        <p:nvSpPr>
          <p:cNvPr id="16" name="Freccia destra 15">
            <a:extLst>
              <a:ext uri="{FF2B5EF4-FFF2-40B4-BE49-F238E27FC236}">
                <a16:creationId xmlns="" xmlns:a16="http://schemas.microsoft.com/office/drawing/2014/main" id="{42BAEFAC-4511-8640-B884-01033C734B70}"/>
              </a:ext>
            </a:extLst>
          </p:cNvPr>
          <p:cNvSpPr/>
          <p:nvPr/>
        </p:nvSpPr>
        <p:spPr>
          <a:xfrm rot="10800000">
            <a:off x="8885272" y="5479232"/>
            <a:ext cx="1419726" cy="54871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  <p:pic>
        <p:nvPicPr>
          <p:cNvPr id="3" name="Audio 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330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1818"/>
    </mc:Choice>
    <mc:Fallback xmlns="">
      <p:transition spd="slow" advTm="9181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1">
            <a:extLst>
              <a:ext uri="{FF2B5EF4-FFF2-40B4-BE49-F238E27FC236}">
                <a16:creationId xmlns="" xmlns:a16="http://schemas.microsoft.com/office/drawing/2014/main" id="{AE3359AE-5D85-9043-B58C-121CA71A5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it-IT" sz="2800" b="1" dirty="0"/>
              <a:t>CONCLUSIONS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="" xmlns:a16="http://schemas.microsoft.com/office/drawing/2014/main" id="{5B684989-3201-5647-A086-7E734D23A36F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7571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r>
              <a:rPr lang="en-US" sz="2400" dirty="0"/>
              <a:t>Shear Wave </a:t>
            </a:r>
            <a:r>
              <a:rPr lang="en-US" sz="2400" dirty="0" err="1"/>
              <a:t>Elastosonography</a:t>
            </a:r>
            <a:r>
              <a:rPr lang="en-US" sz="2400" dirty="0"/>
              <a:t> of corpora cavernosa can be used </a:t>
            </a:r>
            <a:r>
              <a:rPr lang="en-US" sz="2400" u="sng" dirty="0"/>
              <a:t>in daily clinical practice </a:t>
            </a:r>
            <a:r>
              <a:rPr lang="en-US" sz="2400" dirty="0"/>
              <a:t>to make an early and non-invasive diagnosis of La </a:t>
            </a:r>
            <a:r>
              <a:rPr lang="en-US" sz="2400" dirty="0" err="1"/>
              <a:t>Peyronie's</a:t>
            </a:r>
            <a:r>
              <a:rPr lang="en-US" sz="2400" dirty="0"/>
              <a:t> disease. </a:t>
            </a:r>
            <a:endParaRPr lang="it-IT" sz="2400" dirty="0"/>
          </a:p>
        </p:txBody>
      </p:sp>
      <p:sp>
        <p:nvSpPr>
          <p:cNvPr id="6" name="CasellaDiTesto 5">
            <a:extLst>
              <a:ext uri="{FF2B5EF4-FFF2-40B4-BE49-F238E27FC236}">
                <a16:creationId xmlns="" xmlns:a16="http://schemas.microsoft.com/office/drawing/2014/main" id="{2192B58D-7435-7841-9704-45974A0AEA51}"/>
              </a:ext>
            </a:extLst>
          </p:cNvPr>
          <p:cNvSpPr txBox="1"/>
          <p:nvPr/>
        </p:nvSpPr>
        <p:spPr>
          <a:xfrm>
            <a:off x="819149" y="3859747"/>
            <a:ext cx="92202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this way patients could receive early diagnosis and specific therapies in order to slow down the development of the disease.</a:t>
            </a:r>
          </a:p>
        </p:txBody>
      </p:sp>
      <p:pic>
        <p:nvPicPr>
          <p:cNvPr id="8" name="Immagine 7" descr="Immagine che contiene oggetto, tenendo, mano, computer&#10;&#10;Descrizione generata automaticamente">
            <a:extLst>
              <a:ext uri="{FF2B5EF4-FFF2-40B4-BE49-F238E27FC236}">
                <a16:creationId xmlns="" xmlns:a16="http://schemas.microsoft.com/office/drawing/2014/main" id="{C4BB824A-1991-6A47-BA4C-CBDF150493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2738" y="167074"/>
            <a:ext cx="1566863" cy="1566863"/>
          </a:xfrm>
          <a:prstGeom prst="rect">
            <a:avLst/>
          </a:prstGeom>
        </p:spPr>
      </p:pic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889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058"/>
    </mc:Choice>
    <mc:Fallback xmlns="">
      <p:transition spd="slow" advTm="3805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415</Words>
  <Application>Microsoft Office PowerPoint</Application>
  <PresentationFormat>Widescreen</PresentationFormat>
  <Paragraphs>30</Paragraphs>
  <Slides>5</Slides>
  <Notes>0</Notes>
  <HiddenSlides>0</HiddenSlides>
  <MMClips>5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di Office</vt:lpstr>
      <vt:lpstr>DIAGNOSIS OF PEYRONIE’S DISEASE AND SHEAR WAVE ELASTOSONOGRAPHY OF THE PENIS: NEW NON-INVASIVE METHOD. </vt:lpstr>
      <vt:lpstr>OBJECTIVE OF THE STUDY </vt:lpstr>
      <vt:lpstr>METHODS</vt:lpstr>
      <vt:lpstr>RESULTS</vt:lpstr>
      <vt:lpstr>CONCLUSIONS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DIAGNOSIS OF PEYRONIE’S DISEASE AND SHEAR WAVE ELASTOSONOGRAPHY OF THE PENIS: NEW NON-INVASIVE METHOD.</dc:title>
  <dc:creator>FRANCESCO TRAMA</dc:creator>
  <cp:lastModifiedBy>Lucio Dell'atti</cp:lastModifiedBy>
  <cp:revision>4</cp:revision>
  <dcterms:created xsi:type="dcterms:W3CDTF">2020-11-17T20:21:03Z</dcterms:created>
  <dcterms:modified xsi:type="dcterms:W3CDTF">2020-11-25T13:03:59Z</dcterms:modified>
</cp:coreProperties>
</file>